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14"/>
  </p:notesMasterIdLst>
  <p:handoutMasterIdLst>
    <p:handoutMasterId r:id="rId15"/>
  </p:handoutMasterIdLst>
  <p:sldIdLst>
    <p:sldId id="256" r:id="rId2"/>
    <p:sldId id="261" r:id="rId3"/>
    <p:sldId id="263" r:id="rId4"/>
    <p:sldId id="265" r:id="rId5"/>
    <p:sldId id="262" r:id="rId6"/>
    <p:sldId id="268" r:id="rId7"/>
    <p:sldId id="269" r:id="rId8"/>
    <p:sldId id="270" r:id="rId9"/>
    <p:sldId id="271" r:id="rId10"/>
    <p:sldId id="272" r:id="rId11"/>
    <p:sldId id="277" r:id="rId12"/>
    <p:sldId id="279" r:id="rId13"/>
  </p:sldIdLst>
  <p:sldSz cx="12192000" cy="6858000"/>
  <p:notesSz cx="6858000" cy="9144000"/>
  <p:defaultTextStyle>
    <a:defPPr rtl="0">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3707" autoAdjust="0"/>
  </p:normalViewPr>
  <p:slideViewPr>
    <p:cSldViewPr snapToGrid="0">
      <p:cViewPr varScale="1">
        <p:scale>
          <a:sx n="92" d="100"/>
          <a:sy n="92" d="100"/>
        </p:scale>
        <p:origin x="93" y="54"/>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t>2021/12/21</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36342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pPr/>
              <a:t>2021/12/21</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pPr/>
              <a:t>‹#›</a:t>
            </a:fld>
            <a:endParaRPr lang="zh-CN" alt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49765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13882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73626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935364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8" name="直接连接符​​ 7"/>
          <p:cNvCxnSpPr>
            <a:cxnSpLocks/>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t>2021/12/21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t>2021/12/21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t>2021/12/21</a:t>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t>2021/12/21</a:t>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t>2021/12/21</a:t>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t>2021/12/21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t>2021/12/21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t>2021/12/21</a:t>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en-GB" altLang="zh-CN" dirty="0">
                <a:latin typeface="Microsoft YaHei UI" panose="020B0503020204020204" pitchFamily="34" charset="-122"/>
                <a:ea typeface="Microsoft YaHei UI" panose="020B0503020204020204" pitchFamily="34" charset="-122"/>
              </a:rPr>
              <a:t>45. </a:t>
            </a:r>
            <a:r>
              <a:rPr lang="zh-CN" altLang="en-US" u="sng" dirty="0">
                <a:latin typeface="Microsoft YaHei UI" panose="020B0503020204020204" pitchFamily="34" charset="-122"/>
                <a:ea typeface="Microsoft YaHei UI" panose="020B0503020204020204" pitchFamily="34" charset="-122"/>
              </a:rPr>
              <a:t>交际教学法</a:t>
            </a:r>
          </a:p>
        </p:txBody>
      </p:sp>
    </p:spTree>
    <p:extLst>
      <p:ext uri="{BB962C8B-B14F-4D97-AF65-F5344CB8AC3E}">
        <p14:creationId xmlns:p14="http://schemas.microsoft.com/office/powerpoint/2010/main" val="61690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45.8 </a:t>
            </a:r>
            <a:r>
              <a:rPr lang="zh-CN" altLang="en-US" dirty="0"/>
              <a:t>交际法教学有哪些优缺点？</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528398" y="1233954"/>
            <a:ext cx="11234111" cy="5132314"/>
          </a:xfrm>
        </p:spPr>
        <p:txBody>
          <a:bodyPr>
            <a:noAutofit/>
          </a:bodyPr>
          <a:lstStyle/>
          <a:p>
            <a:pPr algn="just">
              <a:lnSpc>
                <a:spcPct val="150000"/>
              </a:lnSpc>
              <a:spcBef>
                <a:spcPts val="0"/>
              </a:spcBef>
            </a:pPr>
            <a:r>
              <a:rPr lang="zh-CN" altLang="en-US" sz="2000" u="sng" dirty="0"/>
              <a:t>优点</a:t>
            </a:r>
            <a:endParaRPr lang="en-US" altLang="zh-CN" sz="2000" u="sng" dirty="0"/>
          </a:p>
          <a:p>
            <a:pPr algn="just">
              <a:lnSpc>
                <a:spcPct val="150000"/>
              </a:lnSpc>
              <a:spcBef>
                <a:spcPts val="0"/>
              </a:spcBef>
            </a:pPr>
            <a:r>
              <a:rPr lang="zh-CN" altLang="en-US" sz="2000" dirty="0"/>
              <a:t>交际法博采众长，从当代语言学和心理学研究的最新成果中获取营养，是迄今为止影响最大、最富有生命力的外语教学法流派，对我国外语教学和对外汉语教学产生了很大影响。</a:t>
            </a:r>
            <a:endParaRPr lang="en-US" altLang="zh-CN" sz="2000" dirty="0"/>
          </a:p>
          <a:p>
            <a:pPr algn="just">
              <a:lnSpc>
                <a:spcPct val="150000"/>
              </a:lnSpc>
              <a:spcBef>
                <a:spcPts val="0"/>
              </a:spcBef>
            </a:pPr>
            <a:r>
              <a:rPr lang="zh-CN" altLang="en-US" sz="2000" u="sng" dirty="0"/>
              <a:t>缺点</a:t>
            </a:r>
            <a:endParaRPr lang="en-US" altLang="zh-CN" sz="2000" u="sng" dirty="0"/>
          </a:p>
          <a:p>
            <a:pPr algn="just">
              <a:lnSpc>
                <a:spcPct val="150000"/>
              </a:lnSpc>
              <a:spcBef>
                <a:spcPts val="0"/>
              </a:spcBef>
            </a:pPr>
            <a:r>
              <a:rPr lang="en-US" altLang="zh-CN" sz="2000" dirty="0"/>
              <a:t>1. </a:t>
            </a:r>
            <a:r>
              <a:rPr lang="zh-CN" altLang="en-US" sz="2000" dirty="0"/>
              <a:t>首先是功能项目问题：如何确定功能项目，确定语言功能项目的标准是什么，如何科学地安排功能项目的教学顺序等，这些问题都没有很好地得到解决。</a:t>
            </a:r>
            <a:endParaRPr lang="en-US" altLang="zh-CN" sz="2000" dirty="0"/>
          </a:p>
          <a:p>
            <a:pPr algn="just">
              <a:lnSpc>
                <a:spcPct val="150000"/>
              </a:lnSpc>
              <a:spcBef>
                <a:spcPts val="0"/>
              </a:spcBef>
            </a:pPr>
            <a:r>
              <a:rPr lang="en-US" altLang="zh-CN" sz="2000" dirty="0"/>
              <a:t>2. </a:t>
            </a:r>
            <a:r>
              <a:rPr lang="zh-CN" altLang="en-US" sz="2000" dirty="0"/>
              <a:t>其次是没有处理好语法知识的教学问题：用意念功能范畴不能完全取代传统的语法知识，强调语法教学只是学使用（</a:t>
            </a:r>
            <a:r>
              <a:rPr lang="en-US" altLang="zh-CN" sz="2000" dirty="0"/>
              <a:t>use</a:t>
            </a:r>
            <a:r>
              <a:rPr lang="zh-CN" altLang="en-US" sz="2000" dirty="0"/>
              <a:t>）、不学用法（</a:t>
            </a:r>
            <a:r>
              <a:rPr lang="en-US" altLang="zh-CN" sz="2000" dirty="0"/>
              <a:t>usage</a:t>
            </a:r>
            <a:r>
              <a:rPr lang="zh-CN" altLang="en-US" sz="2000" dirty="0"/>
              <a:t>），这实际上是行不通的；而培养语法意识又会影响能力的培养等。</a:t>
            </a:r>
            <a:endParaRPr lang="en-US" altLang="zh-CN" sz="2000" dirty="0"/>
          </a:p>
          <a:p>
            <a:pPr algn="just">
              <a:lnSpc>
                <a:spcPct val="150000"/>
              </a:lnSpc>
              <a:spcBef>
                <a:spcPts val="0"/>
              </a:spcBef>
            </a:pPr>
            <a:endParaRPr lang="en-GB" altLang="zh-CN" sz="2400" dirty="0"/>
          </a:p>
          <a:p>
            <a:pPr marL="45720" indent="0" algn="just">
              <a:lnSpc>
                <a:spcPct val="150000"/>
              </a:lnSpc>
              <a:spcBef>
                <a:spcPts val="0"/>
              </a:spcBef>
              <a:buNone/>
            </a:pPr>
            <a:endParaRPr lang="en-GB" sz="2400" dirty="0"/>
          </a:p>
        </p:txBody>
      </p:sp>
      <p:pic>
        <p:nvPicPr>
          <p:cNvPr id="7" name="图片 6">
            <a:extLst>
              <a:ext uri="{FF2B5EF4-FFF2-40B4-BE49-F238E27FC236}">
                <a16:creationId xmlns:a16="http://schemas.microsoft.com/office/drawing/2014/main" id="{B1CC8F79-E5E7-44E3-8227-656D28F35D16}"/>
              </a:ext>
            </a:extLst>
          </p:cNvPr>
          <p:cNvPicPr>
            <a:picLocks noChangeAspect="1"/>
          </p:cNvPicPr>
          <p:nvPr/>
        </p:nvPicPr>
        <p:blipFill>
          <a:blip r:embed="rId3"/>
          <a:stretch>
            <a:fillRect/>
          </a:stretch>
        </p:blipFill>
        <p:spPr>
          <a:xfrm>
            <a:off x="9537121" y="465807"/>
            <a:ext cx="914479" cy="914479"/>
          </a:xfrm>
          <a:prstGeom prst="rect">
            <a:avLst/>
          </a:prstGeom>
        </p:spPr>
      </p:pic>
    </p:spTree>
    <p:extLst>
      <p:ext uri="{BB962C8B-B14F-4D97-AF65-F5344CB8AC3E}">
        <p14:creationId xmlns:p14="http://schemas.microsoft.com/office/powerpoint/2010/main" val="4587233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45.9</a:t>
            </a:r>
            <a:r>
              <a:rPr lang="zh-CN" altLang="en-US" dirty="0"/>
              <a:t> </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marL="45720" indent="720000" algn="just">
              <a:lnSpc>
                <a:spcPct val="150000"/>
              </a:lnSpc>
              <a:spcBef>
                <a:spcPts val="0"/>
              </a:spcBef>
              <a:buNone/>
            </a:pPr>
            <a:r>
              <a:rPr lang="zh-CN" altLang="en-US" sz="2400" dirty="0"/>
              <a:t>交际法的诞生有一定的历史和现实的原因，外语教学法的不断发展和经济全球化的快速发展等都对外语学习者使用外语的能力提出了更高的要求。使用交际教学法能更好的帮助学习者培养交际能力，促进学习者使用外语进行交流，培养跨文化意识。</a:t>
            </a:r>
            <a:endParaRPr lang="en-GB" altLang="zh-CN" sz="2400" dirty="0"/>
          </a:p>
        </p:txBody>
      </p:sp>
      <p:pic>
        <p:nvPicPr>
          <p:cNvPr id="4" name="图形 3" descr="铅笔">
            <a:extLst>
              <a:ext uri="{FF2B5EF4-FFF2-40B4-BE49-F238E27FC236}">
                <a16:creationId xmlns:a16="http://schemas.microsoft.com/office/drawing/2014/main" id="{68BF6D2B-AE36-4885-9DC6-FBC1D6AC87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4210177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736832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3456006734"/>
              </p:ext>
            </p:extLst>
          </p:nvPr>
        </p:nvGraphicFramePr>
        <p:xfrm>
          <a:off x="1159668" y="1601227"/>
          <a:ext cx="6968332" cy="4625754"/>
        </p:xfrm>
        <a:graphic>
          <a:graphicData uri="http://schemas.openxmlformats.org/drawingml/2006/table">
            <a:tbl>
              <a:tblPr firstRow="1" bandRow="1">
                <a:tableStyleId>{5C22544A-7EE6-4342-B048-85BDC9FD1C3A}</a:tableStyleId>
              </a:tblPr>
              <a:tblGrid>
                <a:gridCol w="6968332">
                  <a:extLst>
                    <a:ext uri="{9D8B030D-6E8A-4147-A177-3AD203B41FA5}">
                      <a16:colId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2496822786"/>
                  </a:ext>
                </a:extLst>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45.1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45.2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45.3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外语教学法有哪些流派？</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45.4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什么是交际教学法？</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45.5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什么是交际能力？</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45.6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交际法教学的主要特点是什么？</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45.7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交际法教学的主要原则是什么？</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45.8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交际法教学有哪些优缺点？</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45.9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pic>
        <p:nvPicPr>
          <p:cNvPr id="3" name="图片 2">
            <a:extLst>
              <a:ext uri="{FF2B5EF4-FFF2-40B4-BE49-F238E27FC236}">
                <a16:creationId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pic>
        <p:nvPicPr>
          <p:cNvPr id="6" name="图片 5">
            <a:extLst>
              <a:ext uri="{FF2B5EF4-FFF2-40B4-BE49-F238E27FC236}">
                <a16:creationId xmlns:a16="http://schemas.microsoft.com/office/drawing/2014/main" id="{34C308E3-4E03-4856-813E-F88AAEBAC0F6}"/>
              </a:ext>
            </a:extLst>
          </p:cNvPr>
          <p:cNvPicPr>
            <a:picLocks noChangeAspect="1"/>
          </p:cNvPicPr>
          <p:nvPr/>
        </p:nvPicPr>
        <p:blipFill>
          <a:blip r:embed="rId4"/>
          <a:srcRect/>
          <a:stretch/>
        </p:blipFill>
        <p:spPr>
          <a:xfrm>
            <a:off x="8564880" y="1130811"/>
            <a:ext cx="3027680" cy="1863187"/>
          </a:xfrm>
          <a:prstGeom prst="rect">
            <a:avLst/>
          </a:prstGeom>
        </p:spPr>
      </p:pic>
      <p:pic>
        <p:nvPicPr>
          <p:cNvPr id="8" name="图片 7">
            <a:extLst>
              <a:ext uri="{FF2B5EF4-FFF2-40B4-BE49-F238E27FC236}">
                <a16:creationId xmlns:a16="http://schemas.microsoft.com/office/drawing/2014/main" id="{A97DE979-1024-463E-BD89-3E4B428A5823}"/>
              </a:ext>
            </a:extLst>
          </p:cNvPr>
          <p:cNvPicPr>
            <a:picLocks noChangeAspect="1"/>
          </p:cNvPicPr>
          <p:nvPr/>
        </p:nvPicPr>
        <p:blipFill>
          <a:blip r:embed="rId5"/>
          <a:srcRect/>
          <a:stretch/>
        </p:blipFill>
        <p:spPr>
          <a:xfrm>
            <a:off x="8376602" y="3633470"/>
            <a:ext cx="3404235" cy="2269490"/>
          </a:xfrm>
          <a:prstGeom prst="rect">
            <a:avLst/>
          </a:prstGeom>
        </p:spPr>
      </p:pic>
    </p:spTree>
    <p:extLst>
      <p:ext uri="{BB962C8B-B14F-4D97-AF65-F5344CB8AC3E}">
        <p14:creationId xmlns:p14="http://schemas.microsoft.com/office/powerpoint/2010/main" val="3942404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45</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a16="http://schemas.microsoft.com/office/drawing/2014/main" id="{CF2B233F-D299-4AD6-B86D-B7A7A09F8F39}"/>
              </a:ext>
            </a:extLst>
          </p:cNvPr>
          <p:cNvSpPr>
            <a:spLocks noGrp="1"/>
          </p:cNvSpPr>
          <p:nvPr>
            <p:ph idx="1"/>
          </p:nvPr>
        </p:nvSpPr>
        <p:spPr>
          <a:xfrm>
            <a:off x="1084070" y="1380247"/>
            <a:ext cx="10058400" cy="5011906"/>
          </a:xfrm>
        </p:spPr>
        <p:txBody>
          <a:bodyPr>
            <a:noAutofit/>
          </a:bodyPr>
          <a:lstStyle/>
          <a:p>
            <a:pPr marL="45720" indent="720000" algn="just">
              <a:lnSpc>
                <a:spcPct val="150000"/>
              </a:lnSpc>
              <a:spcBef>
                <a:spcPts val="0"/>
              </a:spcBef>
              <a:buNone/>
            </a:pPr>
            <a:r>
              <a:rPr lang="zh-CN" altLang="en-US" sz="2000" dirty="0"/>
              <a:t>一次低年级的孩子在上英语课的时候，英语老师采用了游戏的方法来帮助学生们复习水果单词。老师先把水果放在一只盒子里，让学生闭上眼睛用手去摸一摸，让学生猜一猜盒子里装的是什么，然后让学生用英语说出该水果的名称，接着要求学生找一找该单词的“好朋友”；其次，出示字母卡片，让学生排队组成一个个水果单词。这样的做游戏的英语教学法有别于传统的教学方式，我们把它称之为交际法。</a:t>
            </a:r>
            <a:endParaRPr lang="en-GB" sz="2000" dirty="0"/>
          </a:p>
        </p:txBody>
      </p:sp>
    </p:spTree>
    <p:extLst>
      <p:ext uri="{BB962C8B-B14F-4D97-AF65-F5344CB8AC3E}">
        <p14:creationId xmlns:p14="http://schemas.microsoft.com/office/powerpoint/2010/main" val="314043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45.2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lstStyle/>
          <a:p>
            <a:pPr marL="502920" indent="-457200" algn="just">
              <a:buFont typeface="+mj-lt"/>
              <a:buAutoNum type="arabicParenR"/>
            </a:pPr>
            <a:r>
              <a:rPr lang="zh-CN" altLang="en-US" sz="2800" dirty="0"/>
              <a:t>外语教学法有哪些流派？</a:t>
            </a:r>
            <a:endParaRPr lang="en-GB" altLang="zh-CN" sz="2800" dirty="0"/>
          </a:p>
          <a:p>
            <a:pPr marL="502920" indent="-457200" algn="just">
              <a:buFont typeface="+mj-lt"/>
              <a:buAutoNum type="arabicParenR"/>
            </a:pPr>
            <a:r>
              <a:rPr lang="zh-CN" altLang="en-US" sz="2800" dirty="0"/>
              <a:t>什么是交际法教学？</a:t>
            </a:r>
            <a:endParaRPr lang="en-GB" altLang="zh-CN" sz="2800" dirty="0"/>
          </a:p>
          <a:p>
            <a:pPr marL="502920" indent="-457200" algn="just">
              <a:buFont typeface="+mj-lt"/>
              <a:buAutoNum type="arabicParenR"/>
            </a:pPr>
            <a:r>
              <a:rPr lang="zh-CN" altLang="en-US" sz="2800" dirty="0"/>
              <a:t>什么是交际能力？</a:t>
            </a:r>
            <a:endParaRPr lang="en-US" altLang="zh-CN" sz="2800" dirty="0"/>
          </a:p>
          <a:p>
            <a:pPr marL="502920" indent="-457200" algn="just">
              <a:buFont typeface="+mj-lt"/>
              <a:buAutoNum type="arabicParenR"/>
            </a:pPr>
            <a:r>
              <a:rPr lang="zh-CN" altLang="en-US" sz="2800" dirty="0"/>
              <a:t>交际法教学的主要特点是什么？</a:t>
            </a:r>
            <a:endParaRPr lang="en-US" altLang="zh-CN" sz="2800" dirty="0"/>
          </a:p>
          <a:p>
            <a:pPr marL="502920" indent="-457200" algn="just">
              <a:buFont typeface="+mj-lt"/>
              <a:buAutoNum type="arabicParenR"/>
            </a:pPr>
            <a:r>
              <a:rPr lang="zh-CN" altLang="en-US" sz="2800" dirty="0"/>
              <a:t>交际法教学的主要原则是什么？</a:t>
            </a:r>
            <a:endParaRPr lang="en-US" altLang="zh-CN" sz="2800" dirty="0"/>
          </a:p>
          <a:p>
            <a:pPr marL="502920" indent="-457200" algn="just">
              <a:buFont typeface="+mj-lt"/>
              <a:buAutoNum type="arabicParenR"/>
            </a:pPr>
            <a:r>
              <a:rPr lang="zh-CN" altLang="en-US" sz="2800" dirty="0"/>
              <a:t>交际法教学有哪些优缺点？</a:t>
            </a:r>
            <a:endParaRPr lang="en-GB" sz="2800" dirty="0"/>
          </a:p>
        </p:txBody>
      </p:sp>
      <p:sp>
        <p:nvSpPr>
          <p:cNvPr id="3" name="思想气泡: 云 2">
            <a:extLst>
              <a:ext uri="{FF2B5EF4-FFF2-40B4-BE49-F238E27FC236}">
                <a16:creationId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1586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45.3 </a:t>
            </a:r>
            <a:r>
              <a:rPr lang="zh-CN" altLang="en-US" dirty="0"/>
              <a:t>外语教学法有哪些流派？</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64009" y="413892"/>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640354"/>
            <a:ext cx="10688320" cy="4715753"/>
          </a:xfrm>
        </p:spPr>
        <p:txBody>
          <a:bodyPr>
            <a:noAutofit/>
          </a:bodyPr>
          <a:lstStyle/>
          <a:p>
            <a:pPr marL="45720" indent="720000" algn="just">
              <a:lnSpc>
                <a:spcPct val="150000"/>
              </a:lnSpc>
              <a:spcBef>
                <a:spcPts val="0"/>
              </a:spcBef>
              <a:buNone/>
            </a:pPr>
            <a:r>
              <a:rPr lang="zh-CN" altLang="en-US" sz="2400" dirty="0"/>
              <a:t>对国外外语教学法流派加以综合分析，按其语言教学特征可以分为四大流派（徐子亮 </a:t>
            </a:r>
            <a:r>
              <a:rPr lang="en-US" altLang="zh-CN" sz="2400" dirty="0"/>
              <a:t>2013</a:t>
            </a:r>
            <a:r>
              <a:rPr lang="zh-CN" altLang="en-US" sz="2400" dirty="0"/>
              <a:t>）：</a:t>
            </a:r>
          </a:p>
          <a:p>
            <a:pPr marL="45720" indent="720000" algn="just">
              <a:lnSpc>
                <a:spcPct val="150000"/>
              </a:lnSpc>
              <a:spcBef>
                <a:spcPts val="0"/>
              </a:spcBef>
              <a:buNone/>
            </a:pPr>
            <a:r>
              <a:rPr lang="zh-CN" altLang="en-US" sz="2400" dirty="0"/>
              <a:t>（</a:t>
            </a:r>
            <a:r>
              <a:rPr lang="en-US" altLang="zh-CN" sz="2400" dirty="0"/>
              <a:t>1</a:t>
            </a:r>
            <a:r>
              <a:rPr lang="zh-CN" altLang="en-US" sz="2400" dirty="0"/>
              <a:t>）强调自觉掌握的认知派，如语法翻译法，自觉对比法和认知法等；</a:t>
            </a:r>
          </a:p>
          <a:p>
            <a:pPr marL="45720" indent="720000" algn="just">
              <a:lnSpc>
                <a:spcPct val="150000"/>
              </a:lnSpc>
              <a:spcBef>
                <a:spcPts val="0"/>
              </a:spcBef>
              <a:buNone/>
            </a:pPr>
            <a:r>
              <a:rPr lang="zh-CN" altLang="en-US" sz="2400" dirty="0"/>
              <a:t>（</a:t>
            </a:r>
            <a:r>
              <a:rPr lang="en-US" altLang="zh-CN" sz="2400" dirty="0"/>
              <a:t>2</a:t>
            </a:r>
            <a:r>
              <a:rPr lang="zh-CN" altLang="en-US" sz="2400" dirty="0"/>
              <a:t>）强调习惯养成的经验派，如直接法、情景法、听说法、视听法等；</a:t>
            </a:r>
          </a:p>
          <a:p>
            <a:pPr marL="45720" indent="720000" algn="just">
              <a:lnSpc>
                <a:spcPct val="150000"/>
              </a:lnSpc>
              <a:spcBef>
                <a:spcPts val="0"/>
              </a:spcBef>
              <a:buNone/>
            </a:pPr>
            <a:r>
              <a:rPr lang="zh-CN" altLang="en-US" sz="2400" dirty="0"/>
              <a:t>（</a:t>
            </a:r>
            <a:r>
              <a:rPr lang="en-US" altLang="zh-CN" sz="2400" dirty="0"/>
              <a:t>3</a:t>
            </a:r>
            <a:r>
              <a:rPr lang="zh-CN" altLang="en-US" sz="2400" dirty="0"/>
              <a:t>）强调情感因素的人本派，如团体语言学习法、默教法、暗示法等；</a:t>
            </a:r>
            <a:endParaRPr lang="en-US" altLang="zh-CN" sz="2400" dirty="0"/>
          </a:p>
          <a:p>
            <a:pPr marL="45720" indent="720000" algn="just">
              <a:lnSpc>
                <a:spcPct val="150000"/>
              </a:lnSpc>
              <a:spcBef>
                <a:spcPts val="0"/>
              </a:spcBef>
              <a:buNone/>
            </a:pPr>
            <a:r>
              <a:rPr lang="zh-CN" altLang="en-US" sz="2400" dirty="0"/>
              <a:t>（</a:t>
            </a:r>
            <a:r>
              <a:rPr lang="en-US" altLang="zh-CN" sz="2400" dirty="0"/>
              <a:t>4</a:t>
            </a:r>
            <a:r>
              <a:rPr lang="zh-CN" altLang="en-US" sz="2400" dirty="0"/>
              <a:t>）强调交际运用的功能派，如交际法等。</a:t>
            </a:r>
          </a:p>
        </p:txBody>
      </p:sp>
    </p:spTree>
    <p:extLst>
      <p:ext uri="{BB962C8B-B14F-4D97-AF65-F5344CB8AC3E}">
        <p14:creationId xmlns:p14="http://schemas.microsoft.com/office/powerpoint/2010/main" val="3922258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45.4 </a:t>
            </a:r>
            <a:r>
              <a:rPr lang="zh-CN" altLang="en-US" dirty="0"/>
              <a:t>什么是交际教学法？</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06809"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39" y="1640354"/>
            <a:ext cx="10174201" cy="4715753"/>
          </a:xfrm>
        </p:spPr>
        <p:txBody>
          <a:bodyPr>
            <a:noAutofit/>
          </a:bodyPr>
          <a:lstStyle/>
          <a:p>
            <a:pPr marL="45720" indent="720000" algn="just">
              <a:lnSpc>
                <a:spcPct val="150000"/>
              </a:lnSpc>
              <a:spcBef>
                <a:spcPts val="0"/>
              </a:spcBef>
              <a:buNone/>
            </a:pPr>
            <a:r>
              <a:rPr lang="zh-CN" altLang="en-US" sz="2400" dirty="0"/>
              <a:t>交际法是以语言功能和意念项目为纲，培养交际能力（</a:t>
            </a:r>
            <a:r>
              <a:rPr lang="en-US" altLang="zh-CN" sz="2400" dirty="0"/>
              <a:t>communicative competence</a:t>
            </a:r>
            <a:r>
              <a:rPr lang="zh-CN" altLang="en-US" sz="2400" dirty="0"/>
              <a:t>）为目标的一种教学方法体系。语言教学法家常常把交际法称为功能法（</a:t>
            </a:r>
            <a:r>
              <a:rPr lang="en-US" altLang="zh-CN" sz="2400" dirty="0"/>
              <a:t>Functional Approach</a:t>
            </a:r>
            <a:r>
              <a:rPr lang="zh-CN" altLang="en-US" sz="2400" dirty="0"/>
              <a:t>）或者功能</a:t>
            </a:r>
            <a:r>
              <a:rPr lang="en-US" altLang="zh-CN" sz="2400" dirty="0"/>
              <a:t>—</a:t>
            </a:r>
            <a:r>
              <a:rPr lang="zh-CN" altLang="en-US" sz="2400" dirty="0"/>
              <a:t>意念法（</a:t>
            </a:r>
            <a:r>
              <a:rPr lang="en-US" altLang="zh-CN" sz="2400" dirty="0"/>
              <a:t>Functional-notional Approach</a:t>
            </a:r>
            <a:r>
              <a:rPr lang="zh-CN" altLang="en-US" sz="2400" dirty="0"/>
              <a:t>）。围绕交际能力作为外语教学培养目标这一观点，产生了相应的语言观、学习原则及语言教学。</a:t>
            </a:r>
            <a:endParaRPr lang="en-GB" altLang="zh-CN" sz="2400" dirty="0"/>
          </a:p>
        </p:txBody>
      </p:sp>
    </p:spTree>
    <p:extLst>
      <p:ext uri="{BB962C8B-B14F-4D97-AF65-F5344CB8AC3E}">
        <p14:creationId xmlns:p14="http://schemas.microsoft.com/office/powerpoint/2010/main" val="3272343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45.5 </a:t>
            </a:r>
            <a:r>
              <a:rPr lang="zh-CN" altLang="en-US" dirty="0"/>
              <a:t>什么是交际能力？</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72286"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1416293"/>
            <a:ext cx="10708640" cy="5075947"/>
          </a:xfrm>
        </p:spPr>
        <p:txBody>
          <a:bodyPr>
            <a:noAutofit/>
          </a:bodyPr>
          <a:lstStyle/>
          <a:p>
            <a:pPr marL="45720" indent="720000" algn="just">
              <a:lnSpc>
                <a:spcPct val="150000"/>
              </a:lnSpc>
              <a:spcBef>
                <a:spcPts val="0"/>
              </a:spcBef>
              <a:buNone/>
            </a:pPr>
            <a:r>
              <a:rPr lang="zh-CN" altLang="en-US" sz="2400" dirty="0"/>
              <a:t>海姆斯指出，一个人对潜在语言知识和能力的运用构成他的交际能力。交际能力包括知识和使用两个方面。它具有语法性、可接受性、得体性以及有效性。</a:t>
            </a:r>
            <a:endParaRPr lang="en-US" altLang="zh-CN" sz="2400" dirty="0"/>
          </a:p>
          <a:p>
            <a:pPr marL="45720" indent="720000" algn="just">
              <a:lnSpc>
                <a:spcPct val="150000"/>
              </a:lnSpc>
              <a:spcBef>
                <a:spcPts val="0"/>
              </a:spcBef>
              <a:buNone/>
            </a:pPr>
            <a:r>
              <a:rPr lang="zh-CN" altLang="en-US" sz="2400" dirty="0"/>
              <a:t>卡纳尔与斯温在</a:t>
            </a:r>
            <a:r>
              <a:rPr lang="en-US" altLang="zh-CN" sz="2400" dirty="0"/>
              <a:t>20</a:t>
            </a:r>
            <a:r>
              <a:rPr lang="zh-CN" altLang="en-US" sz="2400" dirty="0"/>
              <a:t>世纪</a:t>
            </a:r>
            <a:r>
              <a:rPr lang="en-US" altLang="zh-CN" sz="2400" dirty="0"/>
              <a:t>80</a:t>
            </a:r>
            <a:r>
              <a:rPr lang="zh-CN" altLang="en-US" sz="2400" dirty="0"/>
              <a:t>年代初提出了交际能力理论的构建模式。根据该模式，交际能力由四个子能力组成，即语法能力（</a:t>
            </a:r>
            <a:r>
              <a:rPr lang="en-GB" sz="2400" dirty="0"/>
              <a:t>grammatical competence）、</a:t>
            </a:r>
            <a:r>
              <a:rPr lang="zh-CN" altLang="en-US" sz="2400" dirty="0"/>
              <a:t>社会语言能力（</a:t>
            </a:r>
            <a:r>
              <a:rPr lang="en-GB" sz="2400" dirty="0"/>
              <a:t>sociolinguistic competence）、</a:t>
            </a:r>
            <a:r>
              <a:rPr lang="zh-CN" altLang="en-US" sz="2400" dirty="0"/>
              <a:t>语篇能力（</a:t>
            </a:r>
            <a:r>
              <a:rPr lang="en-GB" sz="2400" dirty="0"/>
              <a:t>discourse competence）</a:t>
            </a:r>
            <a:r>
              <a:rPr lang="zh-CN" altLang="en-US" sz="2400" dirty="0"/>
              <a:t>与策略能力（</a:t>
            </a:r>
            <a:r>
              <a:rPr lang="en-GB" sz="2400" dirty="0"/>
              <a:t>strategic competence）。</a:t>
            </a:r>
          </a:p>
        </p:txBody>
      </p:sp>
    </p:spTree>
    <p:extLst>
      <p:ext uri="{BB962C8B-B14F-4D97-AF65-F5344CB8AC3E}">
        <p14:creationId xmlns:p14="http://schemas.microsoft.com/office/powerpoint/2010/main" val="1087589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45.6 </a:t>
            </a:r>
            <a:r>
              <a:rPr lang="zh-CN" altLang="en-US" dirty="0"/>
              <a:t>交际法教学的主要特点是什么？</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70172"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1416293"/>
            <a:ext cx="10637520" cy="5075947"/>
          </a:xfrm>
        </p:spPr>
        <p:txBody>
          <a:bodyPr>
            <a:noAutofit/>
          </a:bodyPr>
          <a:lstStyle/>
          <a:p>
            <a:pPr marL="45720" indent="720000" algn="just">
              <a:lnSpc>
                <a:spcPct val="150000"/>
              </a:lnSpc>
              <a:spcBef>
                <a:spcPts val="0"/>
              </a:spcBef>
              <a:buNone/>
            </a:pPr>
            <a:r>
              <a:rPr lang="zh-CN" altLang="en-US" sz="2400" dirty="0"/>
              <a:t>交际法教学的目的就是促使学习者掌握交际能力，从而能够在真实情境中运用语言进行交际，达到传递信息，交流感情的目的。</a:t>
            </a:r>
            <a:endParaRPr lang="en-US" altLang="zh-CN" sz="2400" dirty="0"/>
          </a:p>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zh-CN" altLang="en-US" sz="2400" dirty="0"/>
              <a:t>与传统的英语教学法不同，交际法语言教学不仅注重语法能力的培养，而且十分注重其他交际能力的培养。</a:t>
            </a:r>
            <a:endParaRPr lang="en-GB" altLang="zh-CN" sz="2400" dirty="0"/>
          </a:p>
        </p:txBody>
      </p:sp>
    </p:spTree>
    <p:extLst>
      <p:ext uri="{BB962C8B-B14F-4D97-AF65-F5344CB8AC3E}">
        <p14:creationId xmlns:p14="http://schemas.microsoft.com/office/powerpoint/2010/main" val="1125288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45.7 </a:t>
            </a:r>
            <a:r>
              <a:rPr lang="zh-CN" altLang="en-US" dirty="0"/>
              <a:t>交际法教学的主要原则是什么？</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72286" y="501893"/>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1416293"/>
            <a:ext cx="10637520" cy="5075947"/>
          </a:xfrm>
        </p:spPr>
        <p:txBody>
          <a:bodyPr>
            <a:noAutofit/>
          </a:bodyPr>
          <a:lstStyle/>
          <a:p>
            <a:pPr marL="45720" indent="720000" algn="just">
              <a:lnSpc>
                <a:spcPct val="150000"/>
              </a:lnSpc>
              <a:spcBef>
                <a:spcPts val="0"/>
              </a:spcBef>
              <a:buNone/>
            </a:pPr>
            <a:r>
              <a:rPr lang="zh-CN" altLang="en-US" sz="2400" dirty="0"/>
              <a:t>交际法的根本点是，它所采取的一套方法能促进语言学习者用正在学习的语言进行语言活动，这些活动是有目的的，有交际意义的。教学要为运用语言进行交际创造条件，为此，交际法在教学活动中遵循几个基本原则：</a:t>
            </a:r>
            <a:endParaRPr lang="en-US" altLang="zh-CN" sz="2400" dirty="0"/>
          </a:p>
          <a:p>
            <a:pPr marL="45720" indent="720000" algn="just">
              <a:lnSpc>
                <a:spcPct val="150000"/>
              </a:lnSpc>
              <a:spcBef>
                <a:spcPts val="0"/>
              </a:spcBef>
              <a:buNone/>
            </a:pPr>
            <a:r>
              <a:rPr lang="zh-CN" altLang="en-US" sz="2400" dirty="0"/>
              <a:t>（</a:t>
            </a:r>
            <a:r>
              <a:rPr lang="en-US" altLang="zh-CN" sz="2400" dirty="0"/>
              <a:t>1</a:t>
            </a:r>
            <a:r>
              <a:rPr lang="zh-CN" altLang="en-US" sz="2400" dirty="0"/>
              <a:t>）功能意念为纲：反对以语法为纲安排教学内容，主张以意念为纲组织语言材料。</a:t>
            </a:r>
            <a:endParaRPr lang="en-US" altLang="zh-CN" sz="2400" dirty="0"/>
          </a:p>
          <a:p>
            <a:pPr marL="45720" indent="720000" algn="just">
              <a:lnSpc>
                <a:spcPct val="150000"/>
              </a:lnSpc>
              <a:spcBef>
                <a:spcPts val="0"/>
              </a:spcBef>
              <a:buNone/>
            </a:pPr>
            <a:r>
              <a:rPr lang="zh-CN" altLang="en-US" sz="2400" dirty="0"/>
              <a:t>（</a:t>
            </a:r>
            <a:r>
              <a:rPr lang="en-US" altLang="zh-CN" sz="2400" dirty="0"/>
              <a:t>2</a:t>
            </a:r>
            <a:r>
              <a:rPr lang="zh-CN" altLang="en-US" sz="2400" dirty="0"/>
              <a:t>）教学过程交际化：以学习者为主，强调学习者的主动性和相互作用。</a:t>
            </a:r>
            <a:endParaRPr lang="en-US" altLang="zh-CN" sz="2400" dirty="0"/>
          </a:p>
          <a:p>
            <a:pPr marL="45720" indent="720000" algn="just">
              <a:lnSpc>
                <a:spcPct val="150000"/>
              </a:lnSpc>
              <a:spcBef>
                <a:spcPts val="0"/>
              </a:spcBef>
              <a:buNone/>
            </a:pPr>
            <a:r>
              <a:rPr lang="zh-CN" altLang="en-US" sz="2400" dirty="0"/>
              <a:t>（</a:t>
            </a:r>
            <a:r>
              <a:rPr lang="en-US" altLang="zh-CN" sz="2400" dirty="0"/>
              <a:t>3</a:t>
            </a:r>
            <a:r>
              <a:rPr lang="zh-CN" altLang="en-US" sz="2400" dirty="0"/>
              <a:t>）强调内容，不苛求形式。</a:t>
            </a:r>
            <a:endParaRPr lang="en-US" altLang="zh-CN" sz="2400" dirty="0"/>
          </a:p>
          <a:p>
            <a:pPr marL="45720" indent="720000" algn="just">
              <a:lnSpc>
                <a:spcPct val="150000"/>
              </a:lnSpc>
              <a:spcBef>
                <a:spcPts val="0"/>
              </a:spcBef>
              <a:buNone/>
            </a:pPr>
            <a:r>
              <a:rPr lang="zh-CN" altLang="en-US" sz="2400" dirty="0"/>
              <a:t>（</a:t>
            </a:r>
            <a:r>
              <a:rPr lang="en-US" altLang="zh-CN" sz="2400" dirty="0"/>
              <a:t>4</a:t>
            </a:r>
            <a:r>
              <a:rPr lang="zh-CN" altLang="en-US" sz="2400" dirty="0"/>
              <a:t>）注重语言教学中的多种因素。</a:t>
            </a:r>
            <a:endParaRPr lang="en-US" altLang="zh-CN" sz="2400" dirty="0"/>
          </a:p>
          <a:p>
            <a:pPr marL="45720" indent="720000" algn="just">
              <a:lnSpc>
                <a:spcPct val="150000"/>
              </a:lnSpc>
              <a:spcBef>
                <a:spcPts val="0"/>
              </a:spcBef>
              <a:buNone/>
            </a:pPr>
            <a:r>
              <a:rPr lang="zh-CN" altLang="en-US" sz="2400" dirty="0"/>
              <a:t>（</a:t>
            </a:r>
            <a:r>
              <a:rPr lang="en-US" altLang="zh-CN" sz="2400" dirty="0"/>
              <a:t>5</a:t>
            </a:r>
            <a:r>
              <a:rPr lang="zh-CN" altLang="en-US" sz="2400" dirty="0"/>
              <a:t>）重视专业语言学习。</a:t>
            </a:r>
            <a:endParaRPr lang="en-GB" altLang="zh-CN" sz="2400" dirty="0"/>
          </a:p>
        </p:txBody>
      </p:sp>
    </p:spTree>
    <p:extLst>
      <p:ext uri="{BB962C8B-B14F-4D97-AF65-F5344CB8AC3E}">
        <p14:creationId xmlns:p14="http://schemas.microsoft.com/office/powerpoint/2010/main" val="1755885148"/>
      </p:ext>
    </p:extLst>
  </p:cSld>
  <p:clrMapOvr>
    <a:masterClrMapping/>
  </p:clrMapOvr>
</p:sld>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Office_30450635_TF55885775" id="{6B08EFA3-A778-4242-9E11-C9CB3BFDF5DB}" vid="{354D5E5C-5D89-4BD4-835F-86B3F4DA7A5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247</TotalTime>
  <Words>1101</Words>
  <Application>Microsoft Office PowerPoint</Application>
  <PresentationFormat>宽屏</PresentationFormat>
  <Paragraphs>70</Paragraphs>
  <Slides>12</Slides>
  <Notes>12</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12</vt:i4>
      </vt:variant>
    </vt:vector>
  </HeadingPairs>
  <TitlesOfParts>
    <vt:vector size="16" baseType="lpstr">
      <vt:lpstr>Microsoft YaHei UI</vt:lpstr>
      <vt:lpstr>Corbel</vt:lpstr>
      <vt:lpstr>Wingdings</vt:lpstr>
      <vt:lpstr>基础</vt:lpstr>
      <vt:lpstr>45. 交际教学法</vt:lpstr>
      <vt:lpstr>目录</vt:lpstr>
      <vt:lpstr>45.1 故事缘起</vt:lpstr>
      <vt:lpstr>45.2 故事引发的思考 </vt:lpstr>
      <vt:lpstr>45.3 外语教学法有哪些流派？</vt:lpstr>
      <vt:lpstr>45.4 什么是交际教学法？</vt:lpstr>
      <vt:lpstr>45.5 什么是交际能力？</vt:lpstr>
      <vt:lpstr>45.6 交际法教学的主要特点是什么？</vt:lpstr>
      <vt:lpstr>45.7 交际法教学的主要原则是什么？</vt:lpstr>
      <vt:lpstr>45.8 交际法教学有哪些优缺点？</vt:lpstr>
      <vt:lpstr>45.9 结语</vt:lpstr>
      <vt:lpstr>感谢观看！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黄 锦雨</cp:lastModifiedBy>
  <cp:revision>9</cp:revision>
  <dcterms:created xsi:type="dcterms:W3CDTF">2021-12-20T02:23:42Z</dcterms:created>
  <dcterms:modified xsi:type="dcterms:W3CDTF">2021-12-21T06:20:44Z</dcterms:modified>
</cp:coreProperties>
</file>